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1"/>
  </p:notesMasterIdLst>
  <p:sldIdLst>
    <p:sldId id="318" r:id="rId2"/>
    <p:sldId id="380" r:id="rId3"/>
    <p:sldId id="360" r:id="rId4"/>
    <p:sldId id="394" r:id="rId5"/>
    <p:sldId id="361" r:id="rId6"/>
    <p:sldId id="363" r:id="rId7"/>
    <p:sldId id="381" r:id="rId8"/>
    <p:sldId id="376" r:id="rId9"/>
    <p:sldId id="364" r:id="rId10"/>
    <p:sldId id="382" r:id="rId11"/>
    <p:sldId id="366" r:id="rId12"/>
    <p:sldId id="383" r:id="rId13"/>
    <p:sldId id="367" r:id="rId14"/>
    <p:sldId id="384" r:id="rId15"/>
    <p:sldId id="368" r:id="rId16"/>
    <p:sldId id="371" r:id="rId17"/>
    <p:sldId id="385" r:id="rId18"/>
    <p:sldId id="372" r:id="rId19"/>
    <p:sldId id="373" r:id="rId20"/>
    <p:sldId id="374" r:id="rId21"/>
    <p:sldId id="393" r:id="rId22"/>
    <p:sldId id="369" r:id="rId23"/>
    <p:sldId id="375" r:id="rId24"/>
    <p:sldId id="378" r:id="rId25"/>
    <p:sldId id="377" r:id="rId26"/>
    <p:sldId id="370" r:id="rId27"/>
    <p:sldId id="395" r:id="rId28"/>
    <p:sldId id="379" r:id="rId29"/>
    <p:sldId id="392" r:id="rId30"/>
  </p:sldIdLst>
  <p:sldSz cx="9144000" cy="5143500" type="screen16x9"/>
  <p:notesSz cx="6858000" cy="9144000"/>
  <p:embeddedFontLst>
    <p:embeddedFont>
      <p:font typeface="Tahoma" pitchFamily="34" charset="0"/>
      <p:regular r:id="rId32"/>
      <p:bold r:id="rId33"/>
    </p:embeddedFont>
    <p:embeddedFont>
      <p:font typeface="Calibri" pitchFamily="34" charset="0"/>
      <p:regular r:id="rId34"/>
      <p:bold r:id="rId35"/>
      <p:italic r:id="rId36"/>
      <p:boldItalic r:id="rId37"/>
    </p:embeddedFont>
    <p:embeddedFont>
      <p:font typeface="Wingdings 2" pitchFamily="18" charset="2"/>
      <p:regular r:id="rId38"/>
    </p:embeddedFont>
    <p:embeddedFont>
      <p:font typeface="Wingdings 3" pitchFamily="18" charset="2"/>
      <p:regular r:id="rId39"/>
    </p:embeddedFont>
    <p:embeddedFont>
      <p:font typeface="Consolas" pitchFamily="49" charset="0"/>
      <p:regular r:id="rId40"/>
      <p:bold r:id="rId41"/>
      <p:italic r:id="rId42"/>
      <p:boldItalic r:id="rId43"/>
    </p:embeddedFont>
    <p:embeddedFont>
      <p:font typeface="Corbel" pitchFamily="34" charset="0"/>
      <p:regular r:id="rId44"/>
      <p:bold r:id="rId45"/>
      <p:italic r:id="rId46"/>
      <p:boldItalic r:id="rId4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706" autoAdjust="0"/>
  </p:normalViewPr>
  <p:slideViewPr>
    <p:cSldViewPr>
      <p:cViewPr varScale="1">
        <p:scale>
          <a:sx n="138" d="100"/>
          <a:sy n="138" d="100"/>
        </p:scale>
        <p:origin x="-138" y="-102"/>
      </p:cViewPr>
      <p:guideLst>
        <p:guide orient="horz" pos="1620"/>
        <p:guide pos="2880"/>
      </p:guideLst>
    </p:cSldViewPr>
  </p:slideViewPr>
  <p:outlineViewPr>
    <p:cViewPr>
      <p:scale>
        <a:sx n="33" d="100"/>
        <a:sy n="33" d="100"/>
      </p:scale>
      <p:origin x="0" y="590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5/15/2010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5/15/2010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5/15/2010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5/15/2010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5/15/2010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5/15/2010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5/15/2010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5/15/2010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5/15/2010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5/15/2010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5/15/2010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5/15/2010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5/15/2010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Infant Church</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r>
              <a:rPr lang="x-none" sz="3200" smtClean="0">
                <a:effectLst>
                  <a:outerShdw blurRad="38100" dist="38100" dir="2700000" algn="tl">
                    <a:srgbClr val="000000">
                      <a:alpha val="43137"/>
                    </a:srgbClr>
                  </a:outerShdw>
                </a:effectLst>
                <a:latin typeface="Adobe Caslon Pro" pitchFamily="18" charset="0"/>
              </a:rPr>
              <a:t>(II) But the high priest rose up, and all who were with him (that is, the party of the Sadducees), and filled with jealousy</a:t>
            </a:r>
            <a:r>
              <a:rPr lang="x-none" sz="3200" b="1" smtClean="0">
                <a:effectLst>
                  <a:outerShdw blurRad="38100" dist="38100" dir="2700000" algn="tl">
                    <a:srgbClr val="000000">
                      <a:alpha val="43137"/>
                    </a:srgbClr>
                  </a:outerShdw>
                </a:effectLst>
                <a:latin typeface="Adobe Caslon Pro" pitchFamily="18" charset="0"/>
              </a:rPr>
              <a:t> </a:t>
            </a:r>
            <a:r>
              <a:rPr lang="x-none" sz="3200" smtClean="0">
                <a:effectLst>
                  <a:outerShdw blurRad="38100" dist="38100" dir="2700000" algn="tl">
                    <a:srgbClr val="000000">
                      <a:alpha val="43137"/>
                    </a:srgbClr>
                  </a:outerShdw>
                </a:effectLst>
                <a:latin typeface="Adobe Caslon Pro" pitchFamily="18" charset="0"/>
              </a:rPr>
              <a:t>they arrested the apostles and put them in the public prison. </a:t>
            </a:r>
            <a:r>
              <a:rPr lang="en-US" sz="3200" dirty="0" smtClean="0">
                <a:effectLst>
                  <a:outerShdw blurRad="38100" dist="38100" dir="2700000" algn="tl">
                    <a:srgbClr val="000000">
                      <a:alpha val="43137"/>
                    </a:srgbClr>
                  </a:outerShdw>
                </a:effectLst>
                <a:latin typeface="Adobe Caslon Pro" pitchFamily="18" charset="0"/>
              </a:rPr>
              <a:t/>
            </a:r>
            <a:br>
              <a:rPr lang="en-US" sz="3200" dirty="0" smtClean="0">
                <a:effectLst>
                  <a:outerShdw blurRad="38100" dist="38100" dir="2700000" algn="tl">
                    <a:srgbClr val="000000">
                      <a:alpha val="43137"/>
                    </a:srgbClr>
                  </a:outerShdw>
                </a:effectLst>
                <a:latin typeface="Adobe Caslon Pro" pitchFamily="18" charset="0"/>
              </a:rPr>
            </a:br>
            <a:r>
              <a:rPr lang="x-none" sz="3200" smtClean="0">
                <a:effectLst>
                  <a:outerShdw blurRad="38100" dist="38100" dir="2700000" algn="tl">
                    <a:srgbClr val="000000">
                      <a:alpha val="43137"/>
                    </a:srgbClr>
                  </a:outerShdw>
                </a:effectLst>
                <a:latin typeface="Adobe Caslon Pro" pitchFamily="18" charset="0"/>
              </a:rPr>
              <a:t>(Acts 5:17, 18 ESV)</a:t>
            </a:r>
            <a:endParaRPr lang="en-US" sz="3200" dirty="0" smtClean="0">
              <a:effectLst>
                <a:outerShdw blurRad="38100" dist="38100" dir="2700000" algn="tl">
                  <a:srgbClr val="000000">
                    <a:alpha val="43137"/>
                  </a:srgbClr>
                </a:outerShdw>
              </a:effectLst>
              <a:latin typeface="Adobe Caslon Pro" pitchFamily="18" charset="0"/>
            </a:endParaRPr>
          </a:p>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5.jpg"/>
          <p:cNvPicPr>
            <a:picLocks noChangeAspect="1"/>
          </p:cNvPicPr>
          <p:nvPr/>
        </p:nvPicPr>
        <p:blipFill>
          <a:blip r:embed="rId3" cstate="print"/>
          <a:stretch>
            <a:fillRect/>
          </a:stretch>
        </p:blipFill>
        <p:spPr>
          <a:xfrm>
            <a:off x="2283966" y="0"/>
            <a:ext cx="4576068"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933950"/>
          </a:xfrm>
        </p:spPr>
        <p:txBody>
          <a:bodyPr anchor="t">
            <a:noAutofit/>
          </a:bodyPr>
          <a:lstStyle/>
          <a:p>
            <a:r>
              <a:rPr lang="x-none" sz="2200" smtClean="0">
                <a:effectLst>
                  <a:outerShdw blurRad="38100" dist="38100" dir="2700000" algn="tl">
                    <a:srgbClr val="000000">
                      <a:alpha val="43137"/>
                    </a:srgbClr>
                  </a:outerShdw>
                </a:effectLst>
                <a:latin typeface="Adobe Caslon Pro" pitchFamily="18" charset="0"/>
              </a:rPr>
              <a:t>(III) Then the captain with the officers went and brought them, but not by force, for they were afraid of being stoned by the people.  And when they had brought them, they set them before the council. </a:t>
            </a:r>
            <a:r>
              <a:rPr lang="en-US" sz="2200" dirty="0" smtClean="0">
                <a:effectLst>
                  <a:outerShdw blurRad="38100" dist="38100" dir="2700000" algn="tl">
                    <a:srgbClr val="000000">
                      <a:alpha val="43137"/>
                    </a:srgbClr>
                  </a:outerShdw>
                </a:effectLst>
                <a:latin typeface="Adobe Caslon Pro" pitchFamily="18" charset="0"/>
              </a:rPr>
              <a:t/>
            </a:r>
            <a:br>
              <a:rPr lang="en-US" sz="2200" dirty="0" smtClean="0">
                <a:effectLst>
                  <a:outerShdw blurRad="38100" dist="38100" dir="2700000" algn="tl">
                    <a:srgbClr val="000000">
                      <a:alpha val="43137"/>
                    </a:srgbClr>
                  </a:outerShdw>
                </a:effectLst>
                <a:latin typeface="Adobe Caslon Pro" pitchFamily="18" charset="0"/>
              </a:rPr>
            </a:br>
            <a:r>
              <a:rPr lang="x-none" sz="2200" smtClean="0">
                <a:effectLst>
                  <a:outerShdw blurRad="38100" dist="38100" dir="2700000" algn="tl">
                    <a:srgbClr val="000000">
                      <a:alpha val="43137"/>
                    </a:srgbClr>
                  </a:outerShdw>
                </a:effectLst>
                <a:latin typeface="Adobe Caslon Pro" pitchFamily="18" charset="0"/>
              </a:rPr>
              <a:t>(Acts 5:26, 27a ESV)</a:t>
            </a:r>
            <a:endParaRPr lang="en-US" sz="2200" dirty="0" smtClean="0">
              <a:effectLst>
                <a:outerShdw blurRad="38100" dist="38100" dir="2700000" algn="tl">
                  <a:srgbClr val="000000">
                    <a:alpha val="43137"/>
                  </a:srgbClr>
                </a:outerShdw>
              </a:effectLst>
              <a:latin typeface="Adobe Caslon Pro" pitchFamily="18" charset="0"/>
            </a:endParaRPr>
          </a:p>
          <a:p>
            <a:r>
              <a:rPr lang="x-none" sz="2200" smtClean="0">
                <a:effectLst>
                  <a:outerShdw blurRad="38100" dist="38100" dir="2700000" algn="tl">
                    <a:srgbClr val="000000">
                      <a:alpha val="43137"/>
                    </a:srgbClr>
                  </a:outerShdw>
                </a:effectLst>
                <a:latin typeface="Adobe Caslon Pro" pitchFamily="18" charset="0"/>
              </a:rPr>
              <a:t> </a:t>
            </a:r>
            <a:endParaRPr lang="en-US" sz="2200" dirty="0" smtClean="0">
              <a:effectLst>
                <a:outerShdw blurRad="38100" dist="38100" dir="2700000" algn="tl">
                  <a:srgbClr val="000000">
                    <a:alpha val="43137"/>
                  </a:srgbClr>
                </a:outerShdw>
              </a:effectLst>
              <a:latin typeface="Adobe Caslon Pro" pitchFamily="18" charset="0"/>
            </a:endParaRPr>
          </a:p>
          <a:p>
            <a:r>
              <a:rPr lang="x-none" sz="2200" smtClean="0">
                <a:effectLst>
                  <a:outerShdw blurRad="38100" dist="38100" dir="2700000" algn="tl">
                    <a:srgbClr val="000000">
                      <a:alpha val="43137"/>
                    </a:srgbClr>
                  </a:outerShdw>
                </a:effectLst>
                <a:latin typeface="Adobe Caslon Pro" pitchFamily="18" charset="0"/>
              </a:rPr>
              <a:t>But a Pharisee in the council named Gamaliel, a teacher of the law held in honor by all the people, stood up and gave orders to put the [apostles] outside for a little while.</a:t>
            </a:r>
            <a:r>
              <a:rPr lang="x-none" sz="2200" b="1" smtClean="0">
                <a:effectLst>
                  <a:outerShdw blurRad="38100" dist="38100" dir="2700000" algn="tl">
                    <a:srgbClr val="000000">
                      <a:alpha val="43137"/>
                    </a:srgbClr>
                  </a:outerShdw>
                </a:effectLst>
                <a:latin typeface="Adobe Caslon Pro" pitchFamily="18" charset="0"/>
              </a:rPr>
              <a:t>  </a:t>
            </a:r>
            <a:r>
              <a:rPr lang="x-none" sz="2200" smtClean="0">
                <a:effectLst>
                  <a:outerShdw blurRad="38100" dist="38100" dir="2700000" algn="tl">
                    <a:srgbClr val="000000">
                      <a:alpha val="43137"/>
                    </a:srgbClr>
                  </a:outerShdw>
                </a:effectLst>
                <a:latin typeface="Adobe Caslon Pro" pitchFamily="18" charset="0"/>
              </a:rPr>
              <a:t>And he said to [the Sanhedrin], “Men of Israel, take care what you are about to do with these men. … I tell you, keep away from these men and let them alone, for if this plan or this undertaking is of man, it will fail;</a:t>
            </a:r>
            <a:r>
              <a:rPr lang="x-none" sz="2200" b="1" smtClean="0">
                <a:effectLst>
                  <a:outerShdw blurRad="38100" dist="38100" dir="2700000" algn="tl">
                    <a:srgbClr val="000000">
                      <a:alpha val="43137"/>
                    </a:srgbClr>
                  </a:outerShdw>
                </a:effectLst>
                <a:latin typeface="Adobe Caslon Pro" pitchFamily="18" charset="0"/>
              </a:rPr>
              <a:t> </a:t>
            </a:r>
            <a:r>
              <a:rPr lang="x-none" sz="2200" smtClean="0">
                <a:effectLst>
                  <a:outerShdw blurRad="38100" dist="38100" dir="2700000" algn="tl">
                    <a:srgbClr val="000000">
                      <a:alpha val="43137"/>
                    </a:srgbClr>
                  </a:outerShdw>
                </a:effectLst>
                <a:latin typeface="Adobe Caslon Pro" pitchFamily="18" charset="0"/>
              </a:rPr>
              <a:t>but if it is of God, you will not be able to overthrow them. You might even be found opposing God!” So they took his advice, </a:t>
            </a:r>
            <a:r>
              <a:rPr lang="en-US" sz="2200" dirty="0" smtClean="0">
                <a:effectLst>
                  <a:outerShdw blurRad="38100" dist="38100" dir="2700000" algn="tl">
                    <a:srgbClr val="000000">
                      <a:alpha val="43137"/>
                    </a:srgbClr>
                  </a:outerShdw>
                </a:effectLst>
                <a:latin typeface="Adobe Caslon Pro" pitchFamily="18" charset="0"/>
              </a:rPr>
              <a:t/>
            </a:r>
            <a:br>
              <a:rPr lang="en-US" sz="2200" dirty="0" smtClean="0">
                <a:effectLst>
                  <a:outerShdw blurRad="38100" dist="38100" dir="2700000" algn="tl">
                    <a:srgbClr val="000000">
                      <a:alpha val="43137"/>
                    </a:srgbClr>
                  </a:outerShdw>
                </a:effectLst>
                <a:latin typeface="Adobe Caslon Pro" pitchFamily="18" charset="0"/>
              </a:rPr>
            </a:br>
            <a:r>
              <a:rPr lang="x-none" sz="2200" smtClean="0">
                <a:effectLst>
                  <a:outerShdw blurRad="38100" dist="38100" dir="2700000" algn="tl">
                    <a:srgbClr val="000000">
                      <a:alpha val="43137"/>
                    </a:srgbClr>
                  </a:outerShdw>
                </a:effectLst>
                <a:latin typeface="Adobe Caslon Pro" pitchFamily="18" charset="0"/>
              </a:rPr>
              <a:t>(Acts 5:34, 35, 38b, 39 ESV)</a:t>
            </a:r>
            <a:endParaRPr lang="en-US" sz="22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6.jpg"/>
          <p:cNvPicPr>
            <a:picLocks noChangeAspect="1"/>
          </p:cNvPicPr>
          <p:nvPr/>
        </p:nvPicPr>
        <p:blipFill>
          <a:blip r:embed="rId3" cstate="print"/>
          <a:stretch>
            <a:fillRect/>
          </a:stretch>
        </p:blipFill>
        <p:spPr>
          <a:xfrm>
            <a:off x="3010999" y="0"/>
            <a:ext cx="3122003"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r>
              <a:rPr lang="x-none" sz="3200" smtClean="0">
                <a:effectLst>
                  <a:outerShdw blurRad="38100" dist="38100" dir="2700000" algn="tl">
                    <a:srgbClr val="000000">
                      <a:alpha val="43137"/>
                    </a:srgbClr>
                  </a:outerShdw>
                </a:effectLst>
                <a:latin typeface="Adobe Caslon Pro" pitchFamily="18" charset="0"/>
              </a:rPr>
              <a:t>There was not a needy person among [those who believed], for as many as were owners of lands or houses sold them and brought the proceeds of what was sold</a:t>
            </a:r>
            <a:r>
              <a:rPr lang="x-none" sz="3200" b="1" smtClean="0">
                <a:effectLst>
                  <a:outerShdw blurRad="38100" dist="38100" dir="2700000" algn="tl">
                    <a:srgbClr val="000000">
                      <a:alpha val="43137"/>
                    </a:srgbClr>
                  </a:outerShdw>
                </a:effectLst>
                <a:latin typeface="Adobe Caslon Pro" pitchFamily="18" charset="0"/>
              </a:rPr>
              <a:t> </a:t>
            </a:r>
            <a:r>
              <a:rPr lang="x-none" sz="3200" smtClean="0">
                <a:effectLst>
                  <a:outerShdw blurRad="38100" dist="38100" dir="2700000" algn="tl">
                    <a:srgbClr val="000000">
                      <a:alpha val="43137"/>
                    </a:srgbClr>
                  </a:outerShdw>
                </a:effectLst>
                <a:latin typeface="Adobe Caslon Pro" pitchFamily="18" charset="0"/>
              </a:rPr>
              <a:t>and laid it at the apostles' feet, and it was distributed to each as any had need. </a:t>
            </a:r>
            <a:r>
              <a:rPr lang="en-US" sz="3200" dirty="0" smtClean="0">
                <a:effectLst>
                  <a:outerShdw blurRad="38100" dist="38100" dir="2700000" algn="tl">
                    <a:srgbClr val="000000">
                      <a:alpha val="43137"/>
                    </a:srgbClr>
                  </a:outerShdw>
                </a:effectLst>
                <a:latin typeface="Adobe Caslon Pro" pitchFamily="18" charset="0"/>
              </a:rPr>
              <a:t/>
            </a:r>
            <a:br>
              <a:rPr lang="en-US" sz="3200" dirty="0" smtClean="0">
                <a:effectLst>
                  <a:outerShdw blurRad="38100" dist="38100" dir="2700000" algn="tl">
                    <a:srgbClr val="000000">
                      <a:alpha val="43137"/>
                    </a:srgbClr>
                  </a:outerShdw>
                </a:effectLst>
                <a:latin typeface="Adobe Caslon Pro" pitchFamily="18" charset="0"/>
              </a:rPr>
            </a:br>
            <a:r>
              <a:rPr lang="x-none" sz="3200" smtClean="0">
                <a:effectLst>
                  <a:outerShdw blurRad="38100" dist="38100" dir="2700000" algn="tl">
                    <a:srgbClr val="000000">
                      <a:alpha val="43137"/>
                    </a:srgbClr>
                  </a:outerShdw>
                </a:effectLst>
                <a:latin typeface="Adobe Caslon Pro" pitchFamily="18" charset="0"/>
              </a:rPr>
              <a:t>(Acts 4:34, 35 ESV)</a:t>
            </a:r>
            <a:endParaRPr lang="en-US" sz="32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7.jpg"/>
          <p:cNvPicPr>
            <a:picLocks noChangeAspect="1"/>
          </p:cNvPicPr>
          <p:nvPr/>
        </p:nvPicPr>
        <p:blipFill>
          <a:blip r:embed="rId3" cstate="print"/>
          <a:stretch>
            <a:fillRect/>
          </a:stretch>
        </p:blipFill>
        <p:spPr>
          <a:xfrm>
            <a:off x="378929" y="0"/>
            <a:ext cx="8386142"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8.jpg"/>
          <p:cNvPicPr>
            <a:picLocks noChangeAspect="1"/>
          </p:cNvPicPr>
          <p:nvPr/>
        </p:nvPicPr>
        <p:blipFill>
          <a:blip r:embed="rId3" cstate="print"/>
          <a:stretch>
            <a:fillRect/>
          </a:stretch>
        </p:blipFill>
        <p:spPr>
          <a:xfrm>
            <a:off x="309431" y="0"/>
            <a:ext cx="8525138"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r>
              <a:rPr lang="x-none" sz="2800" smtClean="0">
                <a:effectLst>
                  <a:outerShdw blurRad="38100" dist="38100" dir="2700000" algn="tl">
                    <a:srgbClr val="000000">
                      <a:alpha val="43137"/>
                    </a:srgbClr>
                  </a:outerShdw>
                </a:effectLst>
                <a:latin typeface="Adobe Caslon Pro" pitchFamily="18" charset="0"/>
              </a:rPr>
              <a:t>Now in these days when the disciples were increasing in number, a complaint by the Hellenists</a:t>
            </a:r>
            <a:r>
              <a:rPr lang="x-none" sz="2800" i="1" baseline="30000" smtClean="0">
                <a:effectLst>
                  <a:outerShdw blurRad="38100" dist="38100" dir="2700000" algn="tl">
                    <a:srgbClr val="000000">
                      <a:alpha val="43137"/>
                    </a:srgbClr>
                  </a:outerShdw>
                </a:effectLst>
                <a:latin typeface="Adobe Caslon Pro" pitchFamily="18" charset="0"/>
              </a:rPr>
              <a:t> </a:t>
            </a:r>
            <a:r>
              <a:rPr lang="x-none" sz="2800" smtClean="0">
                <a:effectLst>
                  <a:outerShdw blurRad="38100" dist="38100" dir="2700000" algn="tl">
                    <a:srgbClr val="000000">
                      <a:alpha val="43137"/>
                    </a:srgbClr>
                  </a:outerShdw>
                </a:effectLst>
                <a:latin typeface="Adobe Caslon Pro" pitchFamily="18" charset="0"/>
              </a:rPr>
              <a:t> arose against the Hebrews because their widows were being neglected in the daily distribution.   And the twelve summoned the full number of the disciples and said, “It is not right that we should give up preaching the word of God to serve tables.</a:t>
            </a:r>
            <a:r>
              <a:rPr lang="en-US" sz="2800" dirty="0" smtClean="0">
                <a:effectLst>
                  <a:outerShdw blurRad="38100" dist="38100" dir="2700000" algn="tl">
                    <a:srgbClr val="000000">
                      <a:alpha val="43137"/>
                    </a:srgbClr>
                  </a:outerShdw>
                </a:effectLst>
                <a:latin typeface="Adobe Caslon Pro" pitchFamily="18" charset="0"/>
              </a:rPr>
              <a:t/>
            </a:r>
            <a:br>
              <a:rPr lang="en-US" sz="2800" dirty="0" smtClean="0">
                <a:effectLst>
                  <a:outerShdw blurRad="38100" dist="38100" dir="2700000" algn="tl">
                    <a:srgbClr val="000000">
                      <a:alpha val="43137"/>
                    </a:srgbClr>
                  </a:outerShdw>
                </a:effectLst>
                <a:latin typeface="Adobe Caslon Pro" pitchFamily="18" charset="0"/>
              </a:rPr>
            </a:br>
            <a:r>
              <a:rPr lang="x-none" sz="2800" smtClean="0">
                <a:effectLst>
                  <a:outerShdw blurRad="38100" dist="38100" dir="2700000" algn="tl">
                    <a:srgbClr val="000000">
                      <a:alpha val="43137"/>
                    </a:srgbClr>
                  </a:outerShdw>
                </a:effectLst>
                <a:latin typeface="Adobe Caslon Pro" pitchFamily="18" charset="0"/>
              </a:rPr>
              <a:t>(Acts 6:1, 2 ESV)</a:t>
            </a:r>
            <a:endParaRPr lang="en-US" sz="28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9.jpg"/>
          <p:cNvPicPr>
            <a:picLocks noChangeAspect="1"/>
          </p:cNvPicPr>
          <p:nvPr/>
        </p:nvPicPr>
        <p:blipFill>
          <a:blip r:embed="rId3" cstate="print"/>
          <a:stretch>
            <a:fillRect/>
          </a:stretch>
        </p:blipFill>
        <p:spPr>
          <a:xfrm>
            <a:off x="2324101" y="-7714"/>
            <a:ext cx="4495799" cy="5158929"/>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0.jpg"/>
          <p:cNvPicPr>
            <a:picLocks noChangeAspect="1"/>
          </p:cNvPicPr>
          <p:nvPr/>
        </p:nvPicPr>
        <p:blipFill>
          <a:blip r:embed="rId3" cstate="print"/>
          <a:stretch>
            <a:fillRect/>
          </a:stretch>
        </p:blipFill>
        <p:spPr>
          <a:xfrm>
            <a:off x="2176386" y="-9525"/>
            <a:ext cx="4791229" cy="516255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r>
              <a:rPr lang="x-none" smtClean="0">
                <a:effectLst>
                  <a:outerShdw blurRad="38100" dist="38100" dir="2700000" algn="tl">
                    <a:srgbClr val="000000">
                      <a:alpha val="43137"/>
                    </a:srgbClr>
                  </a:outerShdw>
                </a:effectLst>
                <a:latin typeface="Adobe Caslon Pro" pitchFamily="18" charset="0"/>
              </a:rPr>
              <a:t>When the day of Pentecost arrived, they were all together in one place.</a:t>
            </a:r>
            <a:r>
              <a:rPr lang="x-none" b="1" smtClean="0">
                <a:effectLst>
                  <a:outerShdw blurRad="38100" dist="38100" dir="2700000" algn="tl">
                    <a:srgbClr val="000000">
                      <a:alpha val="43137"/>
                    </a:srgbClr>
                  </a:outerShdw>
                </a:effectLst>
                <a:latin typeface="Adobe Caslon Pro" pitchFamily="18" charset="0"/>
              </a:rPr>
              <a:t>  </a:t>
            </a:r>
            <a:r>
              <a:rPr lang="x-none" smtClean="0">
                <a:effectLst>
                  <a:outerShdw blurRad="38100" dist="38100" dir="2700000" algn="tl">
                    <a:srgbClr val="000000">
                      <a:alpha val="43137"/>
                    </a:srgbClr>
                  </a:outerShdw>
                </a:effectLst>
                <a:latin typeface="Adobe Caslon Pro" pitchFamily="18" charset="0"/>
              </a:rPr>
              <a:t>And suddenly there came from heaven a sound like a mighty rushing wind, and it filled the entire house where they were sitting.</a:t>
            </a:r>
            <a:r>
              <a:rPr lang="x-none" b="1" smtClean="0">
                <a:effectLst>
                  <a:outerShdw blurRad="38100" dist="38100" dir="2700000" algn="tl">
                    <a:srgbClr val="000000">
                      <a:alpha val="43137"/>
                    </a:srgbClr>
                  </a:outerShdw>
                </a:effectLst>
                <a:latin typeface="Adobe Caslon Pro" pitchFamily="18" charset="0"/>
              </a:rPr>
              <a:t>  </a:t>
            </a:r>
            <a:r>
              <a:rPr lang="x-none" smtClean="0">
                <a:effectLst>
                  <a:outerShdw blurRad="38100" dist="38100" dir="2700000" algn="tl">
                    <a:srgbClr val="000000">
                      <a:alpha val="43137"/>
                    </a:srgbClr>
                  </a:outerShdw>
                </a:effectLst>
                <a:latin typeface="Adobe Caslon Pro" pitchFamily="18" charset="0"/>
              </a:rPr>
              <a:t>And divided tongues as of fire appeared to them and rested on each one of them.</a:t>
            </a:r>
            <a:r>
              <a:rPr lang="x-none" b="1" smtClean="0">
                <a:effectLst>
                  <a:outerShdw blurRad="38100" dist="38100" dir="2700000" algn="tl">
                    <a:srgbClr val="000000">
                      <a:alpha val="43137"/>
                    </a:srgbClr>
                  </a:outerShdw>
                </a:effectLst>
                <a:latin typeface="Adobe Caslon Pro" pitchFamily="18" charset="0"/>
              </a:rPr>
              <a:t>  </a:t>
            </a:r>
            <a:r>
              <a:rPr lang="x-none" smtClean="0">
                <a:effectLst>
                  <a:outerShdw blurRad="38100" dist="38100" dir="2700000" algn="tl">
                    <a:srgbClr val="000000">
                      <a:alpha val="43137"/>
                    </a:srgbClr>
                  </a:outerShdw>
                </a:effectLst>
                <a:latin typeface="Adobe Caslon Pro" pitchFamily="18" charset="0"/>
              </a:rPr>
              <a:t>And they were all filled with the Holy Spirit and began to speak in other tongues as the Spirit gave them utterance. </a:t>
            </a:r>
            <a:r>
              <a:rPr lang="en-US" dirty="0" smtClean="0">
                <a:effectLst>
                  <a:outerShdw blurRad="38100" dist="38100" dir="2700000" algn="tl">
                    <a:srgbClr val="000000">
                      <a:alpha val="43137"/>
                    </a:srgbClr>
                  </a:outerShdw>
                </a:effectLst>
                <a:latin typeface="Adobe Caslon Pro" pitchFamily="18" charset="0"/>
              </a:rPr>
              <a:t/>
            </a:r>
            <a:br>
              <a:rPr lang="en-US"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(Acts 2:1-4 ESV)</a:t>
            </a:r>
            <a:endParaRPr lang="en-US" dirty="0" smtClean="0">
              <a:effectLst>
                <a:outerShdw blurRad="38100" dist="38100" dir="2700000" algn="tl">
                  <a:srgbClr val="000000">
                    <a:alpha val="43137"/>
                  </a:srgbClr>
                </a:outerShdw>
              </a:effectLst>
              <a:latin typeface="Adobe Caslon Pro" pitchFamily="18" charset="0"/>
            </a:endParaRPr>
          </a:p>
          <a:p>
            <a:r>
              <a:rPr lang="x-none" smtClean="0">
                <a:effectLst>
                  <a:outerShdw blurRad="38100" dist="38100" dir="2700000" algn="tl">
                    <a:srgbClr val="000000">
                      <a:alpha val="43137"/>
                    </a:srgbClr>
                  </a:outerShdw>
                </a:effectLst>
                <a:latin typeface="Adobe Caslon Pro" pitchFamily="18" charset="0"/>
              </a:rPr>
              <a:t> </a:t>
            </a:r>
            <a:endParaRPr lang="en-US" dirty="0" smtClean="0">
              <a:effectLst>
                <a:outerShdw blurRad="38100" dist="38100" dir="2700000" algn="tl">
                  <a:srgbClr val="000000">
                    <a:alpha val="43137"/>
                  </a:srgbClr>
                </a:outerShdw>
              </a:effectLst>
              <a:latin typeface="Adobe Caslon Pro" pitchFamily="18" charset="0"/>
            </a:endParaRPr>
          </a:p>
          <a:p>
            <a:r>
              <a:rPr lang="x-none" smtClean="0">
                <a:effectLst>
                  <a:outerShdw blurRad="38100" dist="38100" dir="2700000" algn="tl">
                    <a:srgbClr val="000000">
                      <a:alpha val="43137"/>
                    </a:srgbClr>
                  </a:outerShdw>
                </a:effectLst>
                <a:latin typeface="Adobe Caslon Pro" pitchFamily="18" charset="0"/>
              </a:rPr>
              <a:t>Now there were dwelling in Jerusalem Jews, devout men from every nation under heaven.</a:t>
            </a:r>
            <a:r>
              <a:rPr lang="x-none" b="1" smtClean="0">
                <a:effectLst>
                  <a:outerShdw blurRad="38100" dist="38100" dir="2700000" algn="tl">
                    <a:srgbClr val="000000">
                      <a:alpha val="43137"/>
                    </a:srgbClr>
                  </a:outerShdw>
                </a:effectLst>
                <a:latin typeface="Adobe Caslon Pro" pitchFamily="18" charset="0"/>
              </a:rPr>
              <a:t>   </a:t>
            </a:r>
            <a:r>
              <a:rPr lang="x-none" smtClean="0">
                <a:effectLst>
                  <a:outerShdw blurRad="38100" dist="38100" dir="2700000" algn="tl">
                    <a:srgbClr val="000000">
                      <a:alpha val="43137"/>
                    </a:srgbClr>
                  </a:outerShdw>
                </a:effectLst>
                <a:latin typeface="Adobe Caslon Pro" pitchFamily="18" charset="0"/>
              </a:rPr>
              <a:t>And at this sound the multitude came together, and they were bewildered, because each one was hearing them speak in his own language.</a:t>
            </a:r>
            <a:r>
              <a:rPr lang="x-none" b="1" smtClean="0">
                <a:effectLst>
                  <a:outerShdw blurRad="38100" dist="38100" dir="2700000" algn="tl">
                    <a:srgbClr val="000000">
                      <a:alpha val="43137"/>
                    </a:srgbClr>
                  </a:outerShdw>
                </a:effectLst>
                <a:latin typeface="Adobe Caslon Pro" pitchFamily="18" charset="0"/>
              </a:rPr>
              <a:t>  </a:t>
            </a:r>
            <a:r>
              <a:rPr lang="x-none" smtClean="0">
                <a:effectLst>
                  <a:outerShdw blurRad="38100" dist="38100" dir="2700000" algn="tl">
                    <a:srgbClr val="000000">
                      <a:alpha val="43137"/>
                    </a:srgbClr>
                  </a:outerShdw>
                </a:effectLst>
                <a:latin typeface="Adobe Caslon Pro" pitchFamily="18" charset="0"/>
              </a:rPr>
              <a:t>And they were amazed and astonished, saying, “Are not all these who are speaking Galileans?</a:t>
            </a:r>
            <a:r>
              <a:rPr lang="x-none" b="1" smtClean="0">
                <a:effectLst>
                  <a:outerShdw blurRad="38100" dist="38100" dir="2700000" algn="tl">
                    <a:srgbClr val="000000">
                      <a:alpha val="43137"/>
                    </a:srgbClr>
                  </a:outerShdw>
                </a:effectLst>
                <a:latin typeface="Adobe Caslon Pro" pitchFamily="18" charset="0"/>
              </a:rPr>
              <a:t>   </a:t>
            </a:r>
            <a:r>
              <a:rPr lang="x-none" smtClean="0">
                <a:effectLst>
                  <a:outerShdw blurRad="38100" dist="38100" dir="2700000" algn="tl">
                    <a:srgbClr val="000000">
                      <a:alpha val="43137"/>
                    </a:srgbClr>
                  </a:outerShdw>
                </a:effectLst>
                <a:latin typeface="Adobe Caslon Pro" pitchFamily="18" charset="0"/>
              </a:rPr>
              <a:t>And how is it that we hear, each of us in his own native language? … we hear them telling in our own tongues the mighty works of God.”</a:t>
            </a:r>
            <a:r>
              <a:rPr lang="x-none" b="1" smtClean="0">
                <a:effectLst>
                  <a:outerShdw blurRad="38100" dist="38100" dir="2700000" algn="tl">
                    <a:srgbClr val="000000">
                      <a:alpha val="43137"/>
                    </a:srgbClr>
                  </a:outerShdw>
                </a:effectLst>
                <a:latin typeface="Adobe Caslon Pro" pitchFamily="18" charset="0"/>
              </a:rPr>
              <a:t>  </a:t>
            </a:r>
            <a:r>
              <a:rPr lang="x-none" smtClean="0">
                <a:effectLst>
                  <a:outerShdw blurRad="38100" dist="38100" dir="2700000" algn="tl">
                    <a:srgbClr val="000000">
                      <a:alpha val="43137"/>
                    </a:srgbClr>
                  </a:outerShdw>
                </a:effectLst>
                <a:latin typeface="Adobe Caslon Pro" pitchFamily="18" charset="0"/>
              </a:rPr>
              <a:t>And all were amazed and perplexed, saying to one another, “What does this mean?” </a:t>
            </a:r>
            <a:r>
              <a:rPr lang="en-US" dirty="0" smtClean="0">
                <a:effectLst>
                  <a:outerShdw blurRad="38100" dist="38100" dir="2700000" algn="tl">
                    <a:srgbClr val="000000">
                      <a:alpha val="43137"/>
                    </a:srgbClr>
                  </a:outerShdw>
                </a:effectLst>
                <a:latin typeface="Adobe Caslon Pro" pitchFamily="18" charset="0"/>
              </a:rPr>
              <a:t/>
            </a:r>
            <a:br>
              <a:rPr lang="en-US" dirty="0" smtClean="0">
                <a:effectLst>
                  <a:outerShdw blurRad="38100" dist="38100" dir="2700000" algn="tl">
                    <a:srgbClr val="000000">
                      <a:alpha val="43137"/>
                    </a:srgbClr>
                  </a:outerShdw>
                </a:effectLst>
                <a:latin typeface="Adobe Caslon Pro" pitchFamily="18" charset="0"/>
              </a:rPr>
            </a:br>
            <a:r>
              <a:rPr lang="x-none" smtClean="0">
                <a:effectLst>
                  <a:outerShdw blurRad="38100" dist="38100" dir="2700000" algn="tl">
                    <a:srgbClr val="000000">
                      <a:alpha val="43137"/>
                    </a:srgbClr>
                  </a:outerShdw>
                </a:effectLst>
                <a:latin typeface="Adobe Caslon Pro" pitchFamily="18" charset="0"/>
              </a:rPr>
              <a:t>(Acts 2:5-8, 11b, 12 ESV)</a:t>
            </a:r>
            <a:endParaRPr lang="en-US" dirty="0" smtClean="0">
              <a:effectLst>
                <a:outerShdw blurRad="38100" dist="38100" dir="2700000" algn="tl">
                  <a:srgbClr val="000000">
                    <a:alpha val="43137"/>
                  </a:srgbClr>
                </a:outerShdw>
              </a:effectLst>
              <a:latin typeface="Adobe Caslon Pro" pitchFamily="18" charset="0"/>
            </a:endParaRPr>
          </a:p>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1.jpg"/>
          <p:cNvPicPr>
            <a:picLocks noChangeAspect="1"/>
          </p:cNvPicPr>
          <p:nvPr/>
        </p:nvPicPr>
        <p:blipFill>
          <a:blip r:embed="rId3" cstate="print"/>
          <a:stretch>
            <a:fillRect/>
          </a:stretch>
        </p:blipFill>
        <p:spPr>
          <a:xfrm>
            <a:off x="2468086" y="-285"/>
            <a:ext cx="4207829" cy="5144071"/>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5" name="Picture 4" descr="102.jpg"/>
          <p:cNvPicPr>
            <a:picLocks noChangeAspect="1"/>
          </p:cNvPicPr>
          <p:nvPr/>
        </p:nvPicPr>
        <p:blipFill>
          <a:blip r:embed="rId3" cstate="print"/>
          <a:stretch>
            <a:fillRect/>
          </a:stretch>
        </p:blipFill>
        <p:spPr>
          <a:xfrm>
            <a:off x="500628" y="0"/>
            <a:ext cx="8142744"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r>
              <a:rPr lang="x-none" sz="3200" smtClean="0">
                <a:effectLst>
                  <a:outerShdw blurRad="38100" dist="38100" dir="2700000" algn="tl">
                    <a:srgbClr val="000000">
                      <a:alpha val="43137"/>
                    </a:srgbClr>
                  </a:outerShdw>
                </a:effectLst>
                <a:latin typeface="Adobe Caslon Pro" pitchFamily="18" charset="0"/>
              </a:rPr>
              <a:t>And there arose on [the day Stephen was stoned] a great persecution against the church in Jerusalem, and they were all scattered throughout the regions of Judea and Samaria, except the apostles.</a:t>
            </a:r>
            <a:r>
              <a:rPr lang="x-none" sz="3200" b="1" smtClean="0">
                <a:effectLst>
                  <a:outerShdw blurRad="38100" dist="38100" dir="2700000" algn="tl">
                    <a:srgbClr val="000000">
                      <a:alpha val="43137"/>
                    </a:srgbClr>
                  </a:outerShdw>
                </a:effectLst>
                <a:latin typeface="Adobe Caslon Pro" pitchFamily="18" charset="0"/>
              </a:rPr>
              <a:t> </a:t>
            </a:r>
            <a:r>
              <a:rPr lang="x-none" sz="3200" smtClean="0">
                <a:effectLst>
                  <a:outerShdw blurRad="38100" dist="38100" dir="2700000" algn="tl">
                    <a:srgbClr val="000000">
                      <a:alpha val="43137"/>
                    </a:srgbClr>
                  </a:outerShdw>
                </a:effectLst>
                <a:latin typeface="Adobe Caslon Pro" pitchFamily="18" charset="0"/>
              </a:rPr>
              <a:t>… Now those who were scattered went about preaching the word.</a:t>
            </a:r>
            <a:r>
              <a:rPr lang="en-US" sz="3200" dirty="0" smtClean="0">
                <a:effectLst>
                  <a:outerShdw blurRad="38100" dist="38100" dir="2700000" algn="tl">
                    <a:srgbClr val="000000">
                      <a:alpha val="43137"/>
                    </a:srgbClr>
                  </a:outerShdw>
                </a:effectLst>
                <a:latin typeface="Adobe Caslon Pro" pitchFamily="18" charset="0"/>
              </a:rPr>
              <a:t/>
            </a:r>
            <a:br>
              <a:rPr lang="en-US" sz="3200" dirty="0" smtClean="0">
                <a:effectLst>
                  <a:outerShdw blurRad="38100" dist="38100" dir="2700000" algn="tl">
                    <a:srgbClr val="000000">
                      <a:alpha val="43137"/>
                    </a:srgbClr>
                  </a:outerShdw>
                </a:effectLst>
                <a:latin typeface="Adobe Caslon Pro" pitchFamily="18" charset="0"/>
              </a:rPr>
            </a:br>
            <a:r>
              <a:rPr lang="x-none" sz="3200" smtClean="0">
                <a:effectLst>
                  <a:outerShdw blurRad="38100" dist="38100" dir="2700000" algn="tl">
                    <a:srgbClr val="000000">
                      <a:alpha val="43137"/>
                    </a:srgbClr>
                  </a:outerShdw>
                </a:effectLst>
                <a:latin typeface="Adobe Caslon Pro" pitchFamily="18" charset="0"/>
              </a:rPr>
              <a:t>(Acts 8:1b, 4 ESV)</a:t>
            </a:r>
            <a:endParaRPr lang="en-US" sz="32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2.jpg"/>
          <p:cNvPicPr>
            <a:picLocks noChangeAspect="1"/>
          </p:cNvPicPr>
          <p:nvPr/>
        </p:nvPicPr>
        <p:blipFill>
          <a:blip r:embed="rId3" cstate="print"/>
          <a:stretch>
            <a:fillRect/>
          </a:stretch>
        </p:blipFill>
        <p:spPr>
          <a:xfrm>
            <a:off x="2265498" y="0"/>
            <a:ext cx="4613004"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5" name="Picture 4" descr="103.jpg"/>
          <p:cNvPicPr>
            <a:picLocks noChangeAspect="1"/>
          </p:cNvPicPr>
          <p:nvPr/>
        </p:nvPicPr>
        <p:blipFill>
          <a:blip r:embed="rId3" cstate="print"/>
          <a:stretch>
            <a:fillRect/>
          </a:stretch>
        </p:blipFill>
        <p:spPr>
          <a:xfrm>
            <a:off x="1526255" y="-1905"/>
            <a:ext cx="6091491" cy="514731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3.jpg"/>
          <p:cNvPicPr>
            <a:picLocks noChangeAspect="1"/>
          </p:cNvPicPr>
          <p:nvPr/>
        </p:nvPicPr>
        <p:blipFill>
          <a:blip r:embed="rId3" cstate="print"/>
          <a:stretch>
            <a:fillRect/>
          </a:stretch>
        </p:blipFill>
        <p:spPr>
          <a:xfrm>
            <a:off x="2453360" y="-18288"/>
            <a:ext cx="4237281" cy="5180077"/>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343400"/>
          </a:xfrm>
        </p:spPr>
        <p:txBody>
          <a:bodyPr anchor="t">
            <a:noAutofit/>
          </a:bodyPr>
          <a:lstStyle/>
          <a:p>
            <a:r>
              <a:rPr lang="x-none" sz="2400" smtClean="0">
                <a:effectLst>
                  <a:outerShdw blurRad="38100" dist="38100" dir="2700000" algn="tl">
                    <a:srgbClr val="000000">
                      <a:alpha val="43137"/>
                    </a:srgbClr>
                  </a:outerShdw>
                </a:effectLst>
                <a:latin typeface="Adobe Caslon Pro" pitchFamily="18" charset="0"/>
              </a:rPr>
              <a:t>And the witnesses [who stoned Stephen] laid down their garments at the feet of a young man named Saul … And Saul approved of [Stephen’s] execution … Saul was ravaging the church, and entering house after house, he dragged off men and women and committed them to prison.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(Acts 7:58b, 8:1a, 2, 3 ESV)</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But the Lord said to [Annanias], “Go, for he is a chosen instrument of mine to carry my name before the Gentiles and kings and the children of Israel.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(Acts 9:15 ESV)</a:t>
            </a:r>
            <a:endParaRPr lang="en-US" sz="2400" dirty="0" smtClean="0">
              <a:effectLst>
                <a:outerShdw blurRad="38100" dist="38100" dir="2700000" algn="tl">
                  <a:srgbClr val="000000">
                    <a:alpha val="43137"/>
                  </a:srgbClr>
                </a:outerShdw>
              </a:effectLst>
              <a:latin typeface="Adobe Caslon Pro" pitchFamily="18" charset="0"/>
            </a:endParaRPr>
          </a:p>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4.jpg"/>
          <p:cNvPicPr>
            <a:picLocks noChangeAspect="1"/>
          </p:cNvPicPr>
          <p:nvPr/>
        </p:nvPicPr>
        <p:blipFill>
          <a:blip r:embed="rId3" cstate="print"/>
          <a:stretch>
            <a:fillRect/>
          </a:stretch>
        </p:blipFill>
        <p:spPr>
          <a:xfrm>
            <a:off x="2400729" y="1"/>
            <a:ext cx="4342542" cy="5143499"/>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15.jpg"/>
          <p:cNvPicPr>
            <a:picLocks noChangeAspect="1"/>
          </p:cNvPicPr>
          <p:nvPr/>
        </p:nvPicPr>
        <p:blipFill>
          <a:blip r:embed="rId3" cstate="print"/>
          <a:stretch>
            <a:fillRect/>
          </a:stretch>
        </p:blipFill>
        <p:spPr>
          <a:xfrm>
            <a:off x="2280898" y="5715"/>
            <a:ext cx="4582205" cy="513207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Infant Church</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pentecos.jpg"/>
          <p:cNvPicPr>
            <a:picLocks noChangeAspect="1"/>
          </p:cNvPicPr>
          <p:nvPr/>
        </p:nvPicPr>
        <p:blipFill>
          <a:blip r:embed="rId3" cstate="print"/>
          <a:stretch>
            <a:fillRect/>
          </a:stretch>
        </p:blipFill>
        <p:spPr>
          <a:xfrm>
            <a:off x="203548" y="0"/>
            <a:ext cx="8736904"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2.jpg"/>
          <p:cNvPicPr>
            <a:picLocks noChangeAspect="1"/>
          </p:cNvPicPr>
          <p:nvPr/>
        </p:nvPicPr>
        <p:blipFill>
          <a:blip r:embed="rId3" cstate="print"/>
          <a:stretch>
            <a:fillRect/>
          </a:stretch>
        </p:blipFill>
        <p:spPr>
          <a:xfrm>
            <a:off x="1143000" y="0"/>
            <a:ext cx="6858000"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5" name="Picture 4" descr="101.jpg"/>
          <p:cNvPicPr>
            <a:picLocks noChangeAspect="1"/>
          </p:cNvPicPr>
          <p:nvPr/>
        </p:nvPicPr>
        <p:blipFill>
          <a:blip r:embed="rId3" cstate="print"/>
          <a:stretch>
            <a:fillRect/>
          </a:stretch>
        </p:blipFill>
        <p:spPr>
          <a:xfrm>
            <a:off x="609600" y="0"/>
            <a:ext cx="8023860" cy="5143500"/>
          </a:xfrm>
          <a:prstGeom prst="rect">
            <a:avLst/>
          </a:prstGeom>
          <a:effectLst>
            <a:outerShdw blurRad="63500" sx="102000" sy="102000" algn="ctr" rotWithShape="0">
              <a:prstClr val="black">
                <a:alpha val="40000"/>
              </a:prstClr>
            </a:outerShdw>
          </a:effectLst>
        </p:spPr>
      </p:pic>
      <p:sp>
        <p:nvSpPr>
          <p:cNvPr id="3" name="Subtitle 2"/>
          <p:cNvSpPr>
            <a:spLocks noGrp="1"/>
          </p:cNvSpPr>
          <p:nvPr>
            <p:ph type="subTitle" idx="1"/>
          </p:nvPr>
        </p:nvSpPr>
        <p:spPr>
          <a:xfrm>
            <a:off x="1524000" y="133350"/>
            <a:ext cx="6172200" cy="381000"/>
          </a:xfrm>
        </p:spPr>
        <p:style>
          <a:lnRef idx="1">
            <a:schemeClr val="dk1"/>
          </a:lnRef>
          <a:fillRef idx="2">
            <a:schemeClr val="dk1"/>
          </a:fillRef>
          <a:effectRef idx="1">
            <a:schemeClr val="dk1"/>
          </a:effectRef>
          <a:fontRef idx="minor">
            <a:schemeClr val="dk1"/>
          </a:fontRef>
        </p:style>
        <p:txBody>
          <a:bodyPr anchor="t">
            <a:noAutofit/>
          </a:bodyPr>
          <a:lstStyle/>
          <a:p>
            <a:r>
              <a:rPr lang="en-US" sz="1800" b="1" dirty="0" smtClean="0">
                <a:solidFill>
                  <a:schemeClr val="bg1"/>
                </a:solidFill>
                <a:latin typeface="Times New Roman" pitchFamily="18" charset="0"/>
                <a:cs typeface="Times New Roman" pitchFamily="18" charset="0"/>
              </a:rPr>
              <a:t>COUNTRIES OF PEOPLE MENTIONED AT PENTECOST</a:t>
            </a:r>
            <a:endParaRPr lang="en-US" sz="1800" b="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3.jpg"/>
          <p:cNvPicPr>
            <a:picLocks noChangeAspect="1"/>
          </p:cNvPicPr>
          <p:nvPr/>
        </p:nvPicPr>
        <p:blipFill>
          <a:blip r:embed="rId3" cstate="print"/>
          <a:stretch>
            <a:fillRect/>
          </a:stretch>
        </p:blipFill>
        <p:spPr>
          <a:xfrm>
            <a:off x="2311845" y="0"/>
            <a:ext cx="4520311"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r>
              <a:rPr lang="x-none" sz="2800" smtClean="0">
                <a:effectLst>
                  <a:outerShdw blurRad="38100" dist="38100" dir="2700000" algn="tl">
                    <a:srgbClr val="000000">
                      <a:alpha val="43137"/>
                    </a:srgbClr>
                  </a:outerShdw>
                </a:effectLst>
                <a:latin typeface="Adobe Caslon Pro" pitchFamily="18" charset="0"/>
              </a:rPr>
              <a:t>But Peter and the apostles answered, “We must obey God rather than men.</a:t>
            </a:r>
            <a:r>
              <a:rPr lang="x-none" sz="2800" b="1" smtClean="0">
                <a:effectLst>
                  <a:outerShdw blurRad="38100" dist="38100" dir="2700000" algn="tl">
                    <a:srgbClr val="000000">
                      <a:alpha val="43137"/>
                    </a:srgbClr>
                  </a:outerShdw>
                </a:effectLst>
                <a:latin typeface="Adobe Caslon Pro" pitchFamily="18" charset="0"/>
              </a:rPr>
              <a:t>  </a:t>
            </a:r>
            <a:r>
              <a:rPr lang="x-none" sz="2800" smtClean="0">
                <a:effectLst>
                  <a:outerShdw blurRad="38100" dist="38100" dir="2700000" algn="tl">
                    <a:srgbClr val="000000">
                      <a:alpha val="43137"/>
                    </a:srgbClr>
                  </a:outerShdw>
                </a:effectLst>
                <a:latin typeface="Adobe Caslon Pro" pitchFamily="18" charset="0"/>
              </a:rPr>
              <a:t>The God of our fathers raised Jesus, whom you killed by hanging him on a tree.</a:t>
            </a:r>
            <a:r>
              <a:rPr lang="x-none" sz="2800" b="1" smtClean="0">
                <a:effectLst>
                  <a:outerShdw blurRad="38100" dist="38100" dir="2700000" algn="tl">
                    <a:srgbClr val="000000">
                      <a:alpha val="43137"/>
                    </a:srgbClr>
                  </a:outerShdw>
                </a:effectLst>
                <a:latin typeface="Adobe Caslon Pro" pitchFamily="18" charset="0"/>
              </a:rPr>
              <a:t>  </a:t>
            </a:r>
            <a:r>
              <a:rPr lang="x-none" sz="2800" smtClean="0">
                <a:effectLst>
                  <a:outerShdw blurRad="38100" dist="38100" dir="2700000" algn="tl">
                    <a:srgbClr val="000000">
                      <a:alpha val="43137"/>
                    </a:srgbClr>
                  </a:outerShdw>
                </a:effectLst>
                <a:latin typeface="Adobe Caslon Pro" pitchFamily="18" charset="0"/>
              </a:rPr>
              <a:t>God exalted him at his right hand as Leader and Savior, to give repentance to Israel and forgiveness of sins.</a:t>
            </a:r>
            <a:r>
              <a:rPr lang="x-none" sz="2800" b="1" smtClean="0">
                <a:effectLst>
                  <a:outerShdw blurRad="38100" dist="38100" dir="2700000" algn="tl">
                    <a:srgbClr val="000000">
                      <a:alpha val="43137"/>
                    </a:srgbClr>
                  </a:outerShdw>
                </a:effectLst>
                <a:latin typeface="Adobe Caslon Pro" pitchFamily="18" charset="0"/>
              </a:rPr>
              <a:t>  </a:t>
            </a:r>
            <a:r>
              <a:rPr lang="x-none" sz="2800" smtClean="0">
                <a:effectLst>
                  <a:outerShdw blurRad="38100" dist="38100" dir="2700000" algn="tl">
                    <a:srgbClr val="000000">
                      <a:alpha val="43137"/>
                    </a:srgbClr>
                  </a:outerShdw>
                </a:effectLst>
                <a:latin typeface="Adobe Caslon Pro" pitchFamily="18" charset="0"/>
              </a:rPr>
              <a:t>And we are witnesses to these things, and so is the Holy Spirit, whom God has given to those who obey him.” </a:t>
            </a:r>
            <a:r>
              <a:rPr lang="en-US" sz="2800" dirty="0" smtClean="0">
                <a:effectLst>
                  <a:outerShdw blurRad="38100" dist="38100" dir="2700000" algn="tl">
                    <a:srgbClr val="000000">
                      <a:alpha val="43137"/>
                    </a:srgbClr>
                  </a:outerShdw>
                </a:effectLst>
                <a:latin typeface="Adobe Caslon Pro" pitchFamily="18" charset="0"/>
              </a:rPr>
              <a:t/>
            </a:r>
            <a:br>
              <a:rPr lang="en-US" sz="2800" dirty="0" smtClean="0">
                <a:effectLst>
                  <a:outerShdw blurRad="38100" dist="38100" dir="2700000" algn="tl">
                    <a:srgbClr val="000000">
                      <a:alpha val="43137"/>
                    </a:srgbClr>
                  </a:outerShdw>
                </a:effectLst>
                <a:latin typeface="Adobe Caslon Pro" pitchFamily="18" charset="0"/>
              </a:rPr>
            </a:br>
            <a:r>
              <a:rPr lang="x-none" sz="2800" smtClean="0">
                <a:effectLst>
                  <a:outerShdw blurRad="38100" dist="38100" dir="2700000" algn="tl">
                    <a:srgbClr val="000000">
                      <a:alpha val="43137"/>
                    </a:srgbClr>
                  </a:outerShdw>
                </a:effectLst>
                <a:latin typeface="Adobe Caslon Pro" pitchFamily="18" charset="0"/>
              </a:rPr>
              <a:t>(Acts 5:29-32 ESV)</a:t>
            </a:r>
            <a:endParaRPr lang="en-US" sz="2800" dirty="0" smtClean="0">
              <a:effectLst>
                <a:outerShdw blurRad="38100" dist="38100" dir="2700000" algn="tl">
                  <a:srgbClr val="000000">
                    <a:alpha val="43137"/>
                  </a:srgbClr>
                </a:outerShdw>
              </a:effectLst>
              <a:latin typeface="Adobe Caslon Pro" pitchFamily="18" charset="0"/>
            </a:endParaRPr>
          </a:p>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r>
              <a:rPr lang="x-none" sz="2400" smtClean="0">
                <a:effectLst>
                  <a:outerShdw blurRad="38100" dist="38100" dir="2700000" algn="tl">
                    <a:srgbClr val="000000">
                      <a:alpha val="43137"/>
                    </a:srgbClr>
                  </a:outerShdw>
                </a:effectLst>
                <a:latin typeface="Adobe Caslon Pro" pitchFamily="18" charset="0"/>
              </a:rPr>
              <a:t>(I) And as [Peter and John] were speaking to the people, the priests and the captain of the temple and the Sadducees came upon them,</a:t>
            </a:r>
            <a:r>
              <a:rPr lang="x-none" sz="2400" b="1"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greatly annoyed because they were teaching the people and proclaiming in Jesus the resurrection from the dead.</a:t>
            </a:r>
            <a:r>
              <a:rPr lang="x-none" sz="2400" b="1"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And they arrested them and put them in custody until the next day, for it was already evening.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(Acts 4:1-3 ESV)</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But Peter and John answered them, “Whether it is right in the sight of God to listen to you rather than to God, you must judge,</a:t>
            </a:r>
            <a:r>
              <a:rPr lang="x-none" sz="2400" b="1"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for we cannot but speak of what we have seen and heard.”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(Acts 4:19, 20 ESV)</a:t>
            </a:r>
            <a:endParaRPr lang="en-US" sz="24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38862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04.jpg"/>
          <p:cNvPicPr>
            <a:picLocks noChangeAspect="1"/>
          </p:cNvPicPr>
          <p:nvPr/>
        </p:nvPicPr>
        <p:blipFill>
          <a:blip r:embed="rId3" cstate="print"/>
          <a:stretch>
            <a:fillRect/>
          </a:stretch>
        </p:blipFill>
        <p:spPr>
          <a:xfrm>
            <a:off x="2288030" y="0"/>
            <a:ext cx="4567940"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3518</TotalTime>
  <Words>675</Words>
  <Application>Microsoft Office PowerPoint</Application>
  <PresentationFormat>On-screen Show (16:9)</PresentationFormat>
  <Paragraphs>71</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Times New Roman</vt:lpstr>
      <vt:lpstr>Tahoma</vt:lpstr>
      <vt:lpstr>Wingdings</vt:lpstr>
      <vt:lpstr>Adobe Caslon Pro</vt:lpstr>
      <vt:lpstr>Calibri</vt:lpstr>
      <vt:lpstr>Wingdings 2</vt:lpstr>
      <vt:lpstr>Wingdings 3</vt:lpstr>
      <vt:lpstr>Consolas</vt:lpstr>
      <vt:lpstr>Corbel</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461</cp:revision>
  <dcterms:created xsi:type="dcterms:W3CDTF">2010-01-20T03:08:51Z</dcterms:created>
  <dcterms:modified xsi:type="dcterms:W3CDTF">2010-05-15T16:30:37Z</dcterms:modified>
</cp:coreProperties>
</file>